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0" r:id="rId3"/>
    <p:sldId id="257" r:id="rId4"/>
    <p:sldId id="258" r:id="rId5"/>
    <p:sldId id="262" r:id="rId6"/>
    <p:sldId id="263" r:id="rId7"/>
    <p:sldId id="261" r:id="rId8"/>
    <p:sldId id="264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CC9900"/>
    <a:srgbClr val="66FF33"/>
    <a:srgbClr val="FFDFFA"/>
    <a:srgbClr val="80008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3B228-D6AD-440A-94AB-13D42DBF1845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A0375-B2D3-4F43-9DA3-62BE00767D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F5ED-CC82-468A-B01B-A649D593DDE5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222-EAF5-4728-B38B-4BFACAA13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F5ED-CC82-468A-B01B-A649D593DDE5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222-EAF5-4728-B38B-4BFACAA13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F5ED-CC82-468A-B01B-A649D593DDE5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222-EAF5-4728-B38B-4BFACAA13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F5ED-CC82-468A-B01B-A649D593DDE5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222-EAF5-4728-B38B-4BFACAA13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F5ED-CC82-468A-B01B-A649D593DDE5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222-EAF5-4728-B38B-4BFACAA13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F5ED-CC82-468A-B01B-A649D593DDE5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222-EAF5-4728-B38B-4BFACAA13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F5ED-CC82-468A-B01B-A649D593DDE5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222-EAF5-4728-B38B-4BFACAA13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F5ED-CC82-468A-B01B-A649D593DDE5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222-EAF5-4728-B38B-4BFACAA13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F5ED-CC82-468A-B01B-A649D593DDE5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222-EAF5-4728-B38B-4BFACAA13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F5ED-CC82-468A-B01B-A649D593DDE5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222-EAF5-4728-B38B-4BFACAA13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F5ED-CC82-468A-B01B-A649D593DDE5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BB222-EAF5-4728-B38B-4BFACAA13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7F5ED-CC82-468A-B01B-A649D593DDE5}" type="datetimeFigureOut">
              <a:rPr lang="en-US" smtClean="0"/>
              <a:pPr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BB222-EAF5-4728-B38B-4BFACAA13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background PPT\background PPT_files\347955e5c640e49a947529f73edf046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0"/>
            <a:ext cx="94488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5800" y="26670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800" b="1" dirty="0">
                <a:solidFill>
                  <a:srgbClr val="006600"/>
                </a:solidFill>
              </a:rPr>
              <a:t>RELATIVE   CLAUSE</a:t>
            </a:r>
          </a:p>
          <a:p>
            <a:endParaRPr lang="vi-VN" sz="4800" dirty="0">
              <a:solidFill>
                <a:srgbClr val="006600"/>
              </a:solidFill>
            </a:endParaRPr>
          </a:p>
          <a:p>
            <a:endParaRPr lang="en-US" sz="4800" dirty="0">
              <a:solidFill>
                <a:srgbClr val="00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22860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Có quan hệ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22860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>
                <a:solidFill>
                  <a:srgbClr val="0070C0"/>
                </a:solidFill>
              </a:rPr>
              <a:t>Mệnh đề: S  +   V   +  (O) + ( Adv of...)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34290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/>
              <a:t>MỆNH ĐỀ QUAN HỆ</a:t>
            </a:r>
            <a:endParaRPr lang="en-US" sz="3600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2743200" y="4038600"/>
            <a:ext cx="1524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343400" y="4038600"/>
            <a:ext cx="1828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71600" y="48006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>
                <a:solidFill>
                  <a:schemeClr val="accent6">
                    <a:lumMod val="75000"/>
                  </a:schemeClr>
                </a:solidFill>
              </a:rPr>
              <a:t>DEFINING </a:t>
            </a:r>
          </a:p>
          <a:p>
            <a:r>
              <a:rPr lang="vi-VN" b="1" dirty="0">
                <a:solidFill>
                  <a:schemeClr val="accent6">
                    <a:lumMod val="75000"/>
                  </a:schemeClr>
                </a:solidFill>
              </a:rPr>
              <a:t>RELATIVE CLAUSE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3000" y="47244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>
                <a:solidFill>
                  <a:schemeClr val="accent6">
                    <a:lumMod val="75000"/>
                  </a:schemeClr>
                </a:solidFill>
              </a:rPr>
              <a:t>NON-DEFINING</a:t>
            </a:r>
          </a:p>
          <a:p>
            <a:r>
              <a:rPr lang="vi-VN" b="1" dirty="0">
                <a:solidFill>
                  <a:schemeClr val="accent6">
                    <a:lumMod val="75000"/>
                  </a:schemeClr>
                </a:solidFill>
              </a:rPr>
              <a:t>RELATIVE CLAUSE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67880-1669-4B31-B306-B9BD86760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1000" y="76200"/>
            <a:ext cx="8305800" cy="6477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II. Combine These Pairs Of Sentences Using Relative Pronouns: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 The first boy has just moved. He knows the truth.</a:t>
            </a:r>
          </a:p>
          <a:p>
            <a:pPr marL="0" indent="0">
              <a:buNone/>
            </a:pPr>
            <a:r>
              <a:rPr lang="en-US" dirty="0"/>
              <a:t>.................................................. .................................................. ......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I don't remember the man. He talked to you at the party last week.</a:t>
            </a:r>
          </a:p>
          <a:p>
            <a:pPr marL="0" indent="0">
              <a:buNone/>
            </a:pPr>
            <a:r>
              <a:rPr lang="en-US" dirty="0"/>
              <a:t>.................................................. .................................................. ......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The only thing is how to go home. It makes me worried.</a:t>
            </a:r>
          </a:p>
          <a:p>
            <a:pPr marL="0" indent="0">
              <a:buNone/>
            </a:pPr>
            <a:r>
              <a:rPr lang="en-US" dirty="0"/>
              <a:t>.................................................. .................................................. ......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That man was Tom. I met him at the bar yesterday.</a:t>
            </a:r>
          </a:p>
          <a:p>
            <a:pPr marL="0" indent="0">
              <a:buNone/>
            </a:pPr>
            <a:r>
              <a:rPr lang="en-US" dirty="0"/>
              <a:t>.................................................. .................................................. ......</a:t>
            </a:r>
          </a:p>
          <a:p>
            <a:pPr marL="0" indent="0">
              <a:buNone/>
            </a:pPr>
            <a:r>
              <a:rPr lang="en-US" dirty="0"/>
              <a:t>5. They are looking for the man and his dog. They have lost the way in the forest.</a:t>
            </a:r>
          </a:p>
          <a:p>
            <a:pPr marL="0" indent="0">
              <a:buNone/>
            </a:pPr>
            <a:r>
              <a:rPr lang="en-US" dirty="0"/>
              <a:t>.................................................. .................................................. ......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13A16D-F080-4C66-BAB6-6823CF382D99}"/>
              </a:ext>
            </a:extLst>
          </p:cNvPr>
          <p:cNvSpPr txBox="1"/>
          <p:nvPr/>
        </p:nvSpPr>
        <p:spPr>
          <a:xfrm>
            <a:off x="564463" y="682016"/>
            <a:ext cx="6705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The first boy that knows the truth has just moved.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119AE5-300E-45B3-B987-2831AAA174CC}"/>
              </a:ext>
            </a:extLst>
          </p:cNvPr>
          <p:cNvSpPr txBox="1"/>
          <p:nvPr/>
        </p:nvSpPr>
        <p:spPr>
          <a:xfrm>
            <a:off x="458955" y="1637303"/>
            <a:ext cx="8871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 </a:t>
            </a:r>
            <a:r>
              <a:rPr lang="en-US" sz="2000" b="1" dirty="0">
                <a:solidFill>
                  <a:srgbClr val="FF0000"/>
                </a:solidFill>
              </a:rPr>
              <a:t>I don't remember the man who  talked to  you at the party last week.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1550B8-3423-46EC-BD40-73AD054CE718}"/>
              </a:ext>
            </a:extLst>
          </p:cNvPr>
          <p:cNvSpPr txBox="1"/>
          <p:nvPr/>
        </p:nvSpPr>
        <p:spPr>
          <a:xfrm>
            <a:off x="768133" y="2683878"/>
            <a:ext cx="75315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The only thing that makes me worried is how to go home.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656C3F-C421-4D17-AB35-B473DB8A2299}"/>
              </a:ext>
            </a:extLst>
          </p:cNvPr>
          <p:cNvSpPr txBox="1"/>
          <p:nvPr/>
        </p:nvSpPr>
        <p:spPr>
          <a:xfrm>
            <a:off x="768133" y="3684088"/>
            <a:ext cx="71100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The man whom I met at the bar yesterday was Tom.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9F7A0D-26B5-4868-BBBF-C6AB92888629}"/>
              </a:ext>
            </a:extLst>
          </p:cNvPr>
          <p:cNvSpPr txBox="1"/>
          <p:nvPr/>
        </p:nvSpPr>
        <p:spPr>
          <a:xfrm>
            <a:off x="564463" y="456464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They're looking for the man and his dog that have lost the way in the forest.</a:t>
            </a:r>
          </a:p>
        </p:txBody>
      </p:sp>
    </p:spTree>
    <p:extLst>
      <p:ext uri="{BB962C8B-B14F-4D97-AF65-F5344CB8AC3E}">
        <p14:creationId xmlns:p14="http://schemas.microsoft.com/office/powerpoint/2010/main" val="26561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7A3C0-99A8-4721-8881-02C2DFDEA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400" y="228600"/>
            <a:ext cx="8534400" cy="6324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6. The tree has lovely flowers. The tree stands near the gate of my house.</a:t>
            </a:r>
          </a:p>
          <a:p>
            <a:pPr marL="0" indent="0">
              <a:buNone/>
            </a:pPr>
            <a:r>
              <a:rPr lang="en-US" dirty="0"/>
              <a:t>The tree................................................. .................................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7. The last man has just returned from the farm. I want to talk to him at once.</a:t>
            </a:r>
          </a:p>
          <a:p>
            <a:pPr marL="0" indent="0">
              <a:buNone/>
            </a:pPr>
            <a:r>
              <a:rPr lang="en-US" dirty="0"/>
              <a:t>I want to talk to ..................................................................................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8. The book was a lovely story. I was reading it yesterday.</a:t>
            </a:r>
          </a:p>
          <a:p>
            <a:pPr marL="0" indent="0">
              <a:buNone/>
            </a:pPr>
            <a:r>
              <a:rPr lang="en-US" dirty="0"/>
              <a:t>The book   ...........................................................................................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9. The botanist is very famous. He found a strange plant.</a:t>
            </a:r>
          </a:p>
          <a:p>
            <a:pPr marL="0" indent="0">
              <a:buNone/>
            </a:pPr>
            <a:r>
              <a:rPr lang="en-US" dirty="0"/>
              <a:t>The botanist…………………………………………………………………………….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dirty="0"/>
              <a:t>10. Someone is phoning you. He looked for you three hours ago.</a:t>
            </a:r>
          </a:p>
          <a:p>
            <a:pPr marL="0" indent="0">
              <a:buNone/>
            </a:pPr>
            <a:r>
              <a:rPr lang="en-US" dirty="0"/>
              <a:t>The person................................................................................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AA2175-58C6-4E08-9CDF-27B796710EF2}"/>
              </a:ext>
            </a:extLst>
          </p:cNvPr>
          <p:cNvSpPr txBox="1"/>
          <p:nvPr/>
        </p:nvSpPr>
        <p:spPr>
          <a:xfrm>
            <a:off x="1404424" y="902613"/>
            <a:ext cx="80889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which stands near the gate of my house has lovely flowers.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16BE02-13F3-401A-839B-23717BBA394E}"/>
              </a:ext>
            </a:extLst>
          </p:cNvPr>
          <p:cNvSpPr txBox="1"/>
          <p:nvPr/>
        </p:nvSpPr>
        <p:spPr>
          <a:xfrm>
            <a:off x="2244383" y="2218902"/>
            <a:ext cx="61710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the last </a:t>
            </a:r>
            <a:r>
              <a:rPr lang="en-US" sz="2200" b="1">
                <a:solidFill>
                  <a:srgbClr val="FF0000"/>
                </a:solidFill>
              </a:rPr>
              <a:t>man that </a:t>
            </a:r>
            <a:r>
              <a:rPr lang="en-US" sz="2200" b="1" dirty="0">
                <a:solidFill>
                  <a:srgbClr val="FF0000"/>
                </a:solidFill>
              </a:rPr>
              <a:t>has just returned from the farm.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EB0487-C81F-4DE9-9BE1-472308383DC0}"/>
              </a:ext>
            </a:extLst>
          </p:cNvPr>
          <p:cNvSpPr txBox="1"/>
          <p:nvPr/>
        </p:nvSpPr>
        <p:spPr>
          <a:xfrm>
            <a:off x="1723878" y="3213660"/>
            <a:ext cx="61710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which I was reading yesterday was a lovely story.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5E73CC-5213-4D1A-AE91-B6C7CB7E843F}"/>
              </a:ext>
            </a:extLst>
          </p:cNvPr>
          <p:cNvSpPr txBox="1"/>
          <p:nvPr/>
        </p:nvSpPr>
        <p:spPr>
          <a:xfrm>
            <a:off x="1981200" y="4270528"/>
            <a:ext cx="61710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who found a strange plant is very famous.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AB6D6F-A0F4-47F8-96FA-9A38F8063178}"/>
              </a:ext>
            </a:extLst>
          </p:cNvPr>
          <p:cNvSpPr txBox="1"/>
          <p:nvPr/>
        </p:nvSpPr>
        <p:spPr>
          <a:xfrm>
            <a:off x="1714500" y="5258739"/>
            <a:ext cx="67044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who looked for you three hours ago is phoning you.</a:t>
            </a:r>
          </a:p>
        </p:txBody>
      </p:sp>
    </p:spTree>
    <p:extLst>
      <p:ext uri="{BB962C8B-B14F-4D97-AF65-F5344CB8AC3E}">
        <p14:creationId xmlns:p14="http://schemas.microsoft.com/office/powerpoint/2010/main" val="269828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7274" y="336073"/>
            <a:ext cx="7010400" cy="1066800"/>
          </a:xfrm>
        </p:spPr>
        <p:txBody>
          <a:bodyPr>
            <a:normAutofit fontScale="90000"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Sự khác nhau giữa Defining và </a:t>
            </a:r>
            <a:br>
              <a:rPr lang="vi-VN" b="1" dirty="0">
                <a:solidFill>
                  <a:srgbClr val="FF0000"/>
                </a:solidFill>
              </a:rPr>
            </a:br>
            <a:r>
              <a:rPr lang="vi-VN" b="1" dirty="0">
                <a:solidFill>
                  <a:srgbClr val="FF0000"/>
                </a:solidFill>
              </a:rPr>
              <a:t>Non-defining Relative Clause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395339"/>
              </p:ext>
            </p:extLst>
          </p:nvPr>
        </p:nvGraphicFramePr>
        <p:xfrm>
          <a:off x="152400" y="1600200"/>
          <a:ext cx="88392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873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solidFill>
                            <a:schemeClr val="bg1"/>
                          </a:solidFill>
                        </a:rPr>
                        <a:t>Defining Relative</a:t>
                      </a:r>
                      <a:r>
                        <a:rPr lang="vi-VN" sz="2400" baseline="0" dirty="0">
                          <a:solidFill>
                            <a:schemeClr val="bg1"/>
                          </a:solidFill>
                        </a:rPr>
                        <a:t> Clause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solidFill>
                            <a:schemeClr val="bg1"/>
                          </a:solidFill>
                        </a:rPr>
                        <a:t>Non- defining relative</a:t>
                      </a:r>
                      <a:r>
                        <a:rPr lang="vi-VN" sz="2400" baseline="0" dirty="0">
                          <a:solidFill>
                            <a:schemeClr val="bg1"/>
                          </a:solidFill>
                        </a:rPr>
                        <a:t> Clause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0527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vi-VN" baseline="0" dirty="0"/>
                        <a:t>Là </a:t>
                      </a:r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mệnh đề cần thiết cho ý nghĩa của câu, không có nó câu sẽ không đủ nghĩa.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8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Được sử dụng khi danh từ là danh từ không xác định.</a:t>
                      </a:r>
                    </a:p>
                    <a:p>
                      <a:pPr>
                        <a:buFontTx/>
                        <a:buNone/>
                      </a:pPr>
                      <a:endParaRPr lang="vi-VN" sz="18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endParaRPr lang="en-US" sz="18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Không dùng dấu phẩy ngăn cách nó với mệnh đề chính.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Là mệnh đề cung cấp thêm thông tin về một người, một vật hoặc một sự việc đã được xác định.</a:t>
                      </a:r>
                    </a:p>
                    <a:p>
                      <a:pPr>
                        <a:buFontTx/>
                        <a:buNone/>
                      </a:pPr>
                      <a:endParaRPr lang="vi-VN" sz="18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Mệnh đề không xác định là mệnh đề không nhất thiết phải có trong câu, không có nó câu vẫn đủ nghĩa. </a:t>
                      </a:r>
                    </a:p>
                    <a:p>
                      <a:pPr>
                        <a:buFontTx/>
                        <a:buNone/>
                      </a:pPr>
                      <a:endParaRPr lang="vi-VN" sz="18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vi-V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Được ngăn cách với mệnh đề chính bằng một hoặc hai dấu phẩy (,) hay dấu gạch ngang (-)</a:t>
                      </a:r>
                      <a:endParaRPr lang="en-US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DF82F7F-4F89-4236-950D-8373C46BCFA9}"/>
              </a:ext>
            </a:extLst>
          </p:cNvPr>
          <p:cNvSpPr txBox="1"/>
          <p:nvPr/>
        </p:nvSpPr>
        <p:spPr>
          <a:xfrm>
            <a:off x="187569" y="3296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srgbClr val="FF0000"/>
                </a:solidFill>
              </a:rPr>
              <a:t>Câu</a:t>
            </a:r>
            <a:r>
              <a:rPr lang="en-US" sz="3200" b="1" u="sng" dirty="0">
                <a:solidFill>
                  <a:srgbClr val="FF0000"/>
                </a:solidFill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</a:rPr>
              <a:t>hỏi</a:t>
            </a:r>
            <a:r>
              <a:rPr lang="en-US" sz="3200" b="1" u="sng" dirty="0">
                <a:solidFill>
                  <a:srgbClr val="FF0000"/>
                </a:solidFill>
              </a:rPr>
              <a:t> 1</a:t>
            </a:r>
            <a:r>
              <a:rPr lang="en-US" dirty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background PPT\52e74fbff1e9a29507c7828f90aad5f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0"/>
            <a:ext cx="8915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u="sng" dirty="0">
                <a:solidFill>
                  <a:srgbClr val="FF0000"/>
                </a:solidFill>
              </a:rPr>
              <a:t>Câu hỏi </a:t>
            </a:r>
            <a:r>
              <a:rPr lang="en-US" sz="3200" u="sng" dirty="0">
                <a:solidFill>
                  <a:srgbClr val="FF0000"/>
                </a:solidFill>
              </a:rPr>
              <a:t>2</a:t>
            </a:r>
            <a:r>
              <a:rPr lang="vi-VN" sz="3200" dirty="0">
                <a:solidFill>
                  <a:srgbClr val="FF0000"/>
                </a:solidFill>
              </a:rPr>
              <a:t>:</a:t>
            </a:r>
          </a:p>
          <a:p>
            <a:endParaRPr lang="vi-VN" sz="3200" dirty="0"/>
          </a:p>
          <a:p>
            <a:r>
              <a:rPr lang="vi-VN" sz="3200" u="sng" dirty="0"/>
              <a:t>Ex 1</a:t>
            </a:r>
            <a:r>
              <a:rPr lang="vi-VN" sz="3200" dirty="0"/>
              <a:t>: The  </a:t>
            </a:r>
            <a:r>
              <a:rPr lang="vi-VN" sz="3200" b="1" u="sng" dirty="0">
                <a:solidFill>
                  <a:schemeClr val="accent1">
                    <a:lumMod val="75000"/>
                  </a:schemeClr>
                </a:solidFill>
              </a:rPr>
              <a:t>beautiful</a:t>
            </a:r>
            <a:r>
              <a:rPr lang="vi-VN" sz="3200" b="1" dirty="0"/>
              <a:t>   </a:t>
            </a:r>
            <a:r>
              <a:rPr lang="vi-VN" sz="3200" b="1" u="sng" dirty="0">
                <a:solidFill>
                  <a:srgbClr val="FF0000"/>
                </a:solidFill>
              </a:rPr>
              <a:t>girl</a:t>
            </a:r>
            <a:r>
              <a:rPr lang="vi-VN" sz="3200" b="1" dirty="0"/>
              <a:t>  </a:t>
            </a:r>
            <a:r>
              <a:rPr lang="vi-VN" sz="3200" dirty="0"/>
              <a:t>is my girlfriend. </a:t>
            </a:r>
          </a:p>
          <a:p>
            <a:r>
              <a:rPr lang="vi-VN" sz="3200" dirty="0"/>
              <a:t>                    			</a:t>
            </a:r>
          </a:p>
          <a:p>
            <a:endParaRPr lang="vi-VN" sz="3200" dirty="0"/>
          </a:p>
          <a:p>
            <a:r>
              <a:rPr lang="vi-VN" sz="3200" u="sng" dirty="0"/>
              <a:t>Ex 2</a:t>
            </a:r>
            <a:r>
              <a:rPr lang="vi-VN" sz="3200" dirty="0"/>
              <a:t>: </a:t>
            </a:r>
          </a:p>
          <a:p>
            <a:r>
              <a:rPr lang="vi-VN" sz="3200" dirty="0"/>
              <a:t>The </a:t>
            </a:r>
            <a:r>
              <a:rPr lang="vi-VN" sz="3200" b="1" u="sng" dirty="0">
                <a:solidFill>
                  <a:srgbClr val="FF0000"/>
                </a:solidFill>
              </a:rPr>
              <a:t>girl</a:t>
            </a:r>
            <a:r>
              <a:rPr lang="vi-VN" sz="3200" dirty="0"/>
              <a:t>                                 is my friend.</a:t>
            </a:r>
          </a:p>
          <a:p>
            <a:r>
              <a:rPr lang="vi-VN" sz="3200" dirty="0"/>
              <a:t>             S + V + adj = clause</a:t>
            </a:r>
          </a:p>
          <a:p>
            <a:endParaRPr lang="vi-VN" sz="3200" dirty="0"/>
          </a:p>
          <a:p>
            <a:r>
              <a:rPr lang="vi-VN" sz="3200" u="sng" dirty="0"/>
              <a:t>Ex 3</a:t>
            </a:r>
            <a:r>
              <a:rPr lang="vi-VN" sz="3200" dirty="0"/>
              <a:t>:</a:t>
            </a:r>
          </a:p>
          <a:p>
            <a:r>
              <a:rPr lang="vi-VN" sz="3200" dirty="0"/>
              <a:t>He is the talented </a:t>
            </a:r>
            <a:r>
              <a:rPr lang="vi-VN" sz="3200" b="1" u="sng" dirty="0">
                <a:solidFill>
                  <a:srgbClr val="FF0000"/>
                </a:solidFill>
              </a:rPr>
              <a:t>doctor</a:t>
            </a:r>
            <a:endParaRPr lang="vi-VN" sz="3200" dirty="0">
              <a:solidFill>
                <a:srgbClr val="FF0000"/>
              </a:solidFill>
            </a:endParaRPr>
          </a:p>
          <a:p>
            <a:endParaRPr lang="en-US" sz="3200" dirty="0"/>
          </a:p>
        </p:txBody>
      </p:sp>
      <p:sp>
        <p:nvSpPr>
          <p:cNvPr id="7" name="Curved Up Arrow 6"/>
          <p:cNvSpPr/>
          <p:nvPr/>
        </p:nvSpPr>
        <p:spPr>
          <a:xfrm>
            <a:off x="2895600" y="2057400"/>
            <a:ext cx="17526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0" y="0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</a:rPr>
              <a:t>Đặc điểm ngữ pháp và vị trí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của</a:t>
            </a:r>
            <a:r>
              <a:rPr lang="en-US" sz="3200" dirty="0">
                <a:solidFill>
                  <a:srgbClr val="FF0000"/>
                </a:solidFill>
              </a:rPr>
              <a:t> RC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29718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vi-VN" sz="3200" b="1" u="sng" dirty="0">
                <a:solidFill>
                  <a:schemeClr val="accent1">
                    <a:lumMod val="75000"/>
                  </a:schemeClr>
                </a:solidFill>
              </a:rPr>
              <a:t>she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</a:rPr>
              <a:t> is beautiful</a:t>
            </a:r>
            <a:r>
              <a:rPr lang="vi-VN" sz="3200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28956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>
                <a:solidFill>
                  <a:schemeClr val="accent1">
                    <a:lumMod val="75000"/>
                  </a:schemeClr>
                </a:solidFill>
              </a:rPr>
              <a:t>who</a:t>
            </a:r>
            <a:r>
              <a:rPr lang="vi-VN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</a:rPr>
              <a:t>is beautiful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9200" y="48768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chemeClr val="accent1">
                    <a:lumMod val="75000"/>
                  </a:schemeClr>
                </a:solidFill>
              </a:rPr>
              <a:t>( 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</a:rPr>
              <a:t>I admire </a:t>
            </a:r>
            <a:r>
              <a:rPr lang="vi-VN" sz="3200" b="1" u="sng" dirty="0">
                <a:solidFill>
                  <a:schemeClr val="accent1">
                    <a:lumMod val="75000"/>
                  </a:schemeClr>
                </a:solidFill>
              </a:rPr>
              <a:t>him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</a:rPr>
              <a:t> most</a:t>
            </a:r>
            <a:r>
              <a:rPr lang="vi-VN" sz="32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48768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>
                <a:solidFill>
                  <a:schemeClr val="accent1">
                    <a:lumMod val="75000"/>
                  </a:schemeClr>
                </a:solidFill>
              </a:rPr>
              <a:t>whom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</a:rPr>
              <a:t> I admire most</a:t>
            </a:r>
            <a:r>
              <a:rPr lang="vi-VN" sz="32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3352800"/>
            <a:ext cx="891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vi-VN" sz="3200" b="1" u="sng" dirty="0">
                <a:solidFill>
                  <a:srgbClr val="002060"/>
                </a:solidFill>
              </a:rPr>
              <a:t>Relative pronoun </a:t>
            </a:r>
            <a:r>
              <a:rPr lang="vi-VN" sz="3200" dirty="0"/>
              <a:t>+ V + adj = </a:t>
            </a:r>
            <a:r>
              <a:rPr lang="vi-VN" sz="3200" dirty="0">
                <a:solidFill>
                  <a:srgbClr val="7030A0"/>
                </a:solidFill>
              </a:rPr>
              <a:t>Relative clause</a:t>
            </a:r>
          </a:p>
          <a:p>
            <a:endParaRPr lang="vi-VN" sz="3200" dirty="0">
              <a:solidFill>
                <a:srgbClr val="7030A0"/>
              </a:solidFill>
            </a:endParaRPr>
          </a:p>
          <a:p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54102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Curved Up Arrow 20"/>
          <p:cNvSpPr/>
          <p:nvPr/>
        </p:nvSpPr>
        <p:spPr>
          <a:xfrm rot="10800000">
            <a:off x="1676400" y="2667000"/>
            <a:ext cx="17526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urved Up Arrow 24"/>
          <p:cNvSpPr/>
          <p:nvPr/>
        </p:nvSpPr>
        <p:spPr>
          <a:xfrm rot="10800000">
            <a:off x="4267200" y="4495800"/>
            <a:ext cx="17526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33600" y="14478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chemeClr val="accent1">
                    <a:lumMod val="75000"/>
                  </a:schemeClr>
                </a:solidFill>
              </a:rPr>
              <a:t>    (adj) </a:t>
            </a:r>
            <a:endParaRPr 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191000" y="14478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  (n)</a:t>
            </a:r>
            <a:endParaRPr lang="en-US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638800" y="54102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/>
              <a:t>S + V + O 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1752600" y="54102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>
                <a:solidFill>
                  <a:srgbClr val="002060"/>
                </a:solidFill>
              </a:rPr>
              <a:t>Relative Pro </a:t>
            </a:r>
            <a:r>
              <a:rPr lang="vi-VN" sz="3200" dirty="0"/>
              <a:t>+ S + V = </a:t>
            </a:r>
            <a:r>
              <a:rPr lang="vi-VN" sz="3200" dirty="0">
                <a:solidFill>
                  <a:srgbClr val="7030A0"/>
                </a:solidFill>
              </a:rPr>
              <a:t>Relative Clause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6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1" grpId="0" build="allAtOnce"/>
      <p:bldP spid="13" grpId="0"/>
      <p:bldP spid="21" grpId="0" animBg="1"/>
      <p:bldP spid="2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background PPT\e6e4335dfeee2fe74f5a5eba01e3abef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839200" cy="6629400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914399"/>
          <a:ext cx="8077200" cy="3657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35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/>
                        <a:t>Adj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/>
                        <a:t>Relative</a:t>
                      </a:r>
                      <a:r>
                        <a:rPr lang="vi-VN" sz="2400" baseline="0" dirty="0"/>
                        <a:t> Clause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593">
                <a:tc>
                  <a:txBody>
                    <a:bodyPr/>
                    <a:lstStyle/>
                    <a:p>
                      <a:endParaRPr lang="vi-VN" b="1" dirty="0">
                        <a:solidFill>
                          <a:schemeClr val="accent2"/>
                        </a:solidFill>
                      </a:endParaRPr>
                    </a:p>
                    <a:p>
                      <a:r>
                        <a:rPr lang="vi-VN" b="1" dirty="0">
                          <a:solidFill>
                            <a:schemeClr val="accent2"/>
                          </a:solidFill>
                        </a:rPr>
                        <a:t>Giống</a:t>
                      </a:r>
                      <a:r>
                        <a:rPr lang="vi-VN" b="1" baseline="0" dirty="0">
                          <a:solidFill>
                            <a:schemeClr val="accent2"/>
                          </a:solidFill>
                        </a:rPr>
                        <a:t> nhau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vi-VN" dirty="0"/>
                    </a:p>
                    <a:p>
                      <a:pPr algn="ctr"/>
                      <a:r>
                        <a:rPr lang="vi-VN" dirty="0"/>
                        <a:t>Bổ nghĩa</a:t>
                      </a:r>
                      <a:r>
                        <a:rPr lang="vi-VN" baseline="0" dirty="0"/>
                        <a:t> cho danh từ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0415">
                <a:tc>
                  <a:txBody>
                    <a:bodyPr/>
                    <a:lstStyle/>
                    <a:p>
                      <a:endParaRPr lang="vi-VN" b="1" dirty="0">
                        <a:solidFill>
                          <a:schemeClr val="accent2"/>
                        </a:solidFill>
                      </a:endParaRPr>
                    </a:p>
                    <a:p>
                      <a:endParaRPr lang="vi-VN" b="1" dirty="0">
                        <a:solidFill>
                          <a:schemeClr val="accent2"/>
                        </a:solidFill>
                      </a:endParaRPr>
                    </a:p>
                    <a:p>
                      <a:r>
                        <a:rPr lang="vi-VN" b="1" dirty="0">
                          <a:solidFill>
                            <a:schemeClr val="accent2"/>
                          </a:solidFill>
                        </a:rPr>
                        <a:t>Khác</a:t>
                      </a:r>
                      <a:r>
                        <a:rPr lang="vi-VN" b="1" baseline="0" dirty="0">
                          <a:solidFill>
                            <a:schemeClr val="accent2"/>
                          </a:solidFill>
                        </a:rPr>
                        <a:t> nhau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DFFA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  <a:p>
                      <a:endParaRPr lang="vi-VN" dirty="0"/>
                    </a:p>
                    <a:p>
                      <a:r>
                        <a:rPr lang="vi-VN" dirty="0"/>
                        <a:t>Đứng</a:t>
                      </a:r>
                      <a:r>
                        <a:rPr lang="vi-VN" baseline="0" dirty="0"/>
                        <a:t> </a:t>
                      </a:r>
                      <a:r>
                        <a:rPr lang="vi-VN" b="1" u="sng" baseline="0" dirty="0"/>
                        <a:t>trước</a:t>
                      </a:r>
                      <a:r>
                        <a:rPr lang="vi-VN" baseline="0" dirty="0"/>
                        <a:t> danh từ</a:t>
                      </a:r>
                      <a:endParaRPr lang="en-US" dirty="0"/>
                    </a:p>
                  </a:txBody>
                  <a:tcPr>
                    <a:solidFill>
                      <a:srgbClr val="FFDF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endParaRPr lang="vi-VN" dirty="0"/>
                    </a:p>
                    <a:p>
                      <a:pPr>
                        <a:buFontTx/>
                        <a:buChar char="-"/>
                      </a:pPr>
                      <a:r>
                        <a:rPr lang="vi-VN" dirty="0"/>
                        <a:t>Đứng</a:t>
                      </a:r>
                      <a:r>
                        <a:rPr lang="vi-VN" baseline="0" dirty="0"/>
                        <a:t> </a:t>
                      </a:r>
                      <a:r>
                        <a:rPr lang="vi-VN" b="1" u="sng" baseline="0" dirty="0"/>
                        <a:t>sau</a:t>
                      </a:r>
                      <a:r>
                        <a:rPr lang="vi-VN" baseline="0" dirty="0"/>
                        <a:t> danh từ</a:t>
                      </a:r>
                    </a:p>
                    <a:p>
                      <a:pPr>
                        <a:buFontTx/>
                        <a:buNone/>
                      </a:pPr>
                      <a:endParaRPr lang="vi-VN" baseline="0" dirty="0"/>
                    </a:p>
                    <a:p>
                      <a:pPr>
                        <a:buFontTx/>
                        <a:buChar char="-"/>
                      </a:pPr>
                      <a:r>
                        <a:rPr lang="vi-VN" baseline="0" dirty="0"/>
                        <a:t> Là 1 mệnh đề và bắt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vi-VN" baseline="0" dirty="0"/>
                        <a:t> đầu bằng 1 ĐTQH.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dirty="0"/>
                    </a:p>
                  </a:txBody>
                  <a:tcPr>
                    <a:solidFill>
                      <a:srgbClr val="FFDF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background PPT\background PPT_files\50fa094559fde7e25dc3c6499e610c5f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28600" y="228600"/>
            <a:ext cx="2032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u="sng" dirty="0">
                <a:solidFill>
                  <a:srgbClr val="FF0000"/>
                </a:solidFill>
              </a:rPr>
              <a:t>Câu hỏi </a:t>
            </a:r>
            <a:r>
              <a:rPr lang="en-US" sz="3200" u="sng" dirty="0">
                <a:solidFill>
                  <a:srgbClr val="FF0000"/>
                </a:solidFill>
              </a:rPr>
              <a:t>3</a:t>
            </a:r>
            <a:r>
              <a:rPr lang="vi-VN" sz="32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9800" y="2286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</a:rPr>
              <a:t>Hãy liệt kê các đại từ quan hệ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11430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B050"/>
                </a:solidFill>
              </a:rPr>
              <a:t>1. WHO  (người mà)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17526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B050"/>
                </a:solidFill>
              </a:rPr>
              <a:t>2. WHOM ( người mà</a:t>
            </a:r>
            <a:r>
              <a:rPr lang="vi-VN" b="1" dirty="0">
                <a:solidFill>
                  <a:srgbClr val="00B050"/>
                </a:solidFill>
              </a:rPr>
              <a:t>)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5486400" y="1143000"/>
            <a:ext cx="152400" cy="1219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129540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>
                <a:solidFill>
                  <a:srgbClr val="00B050"/>
                </a:solidFill>
              </a:rPr>
              <a:t>Dùng để thay thế cho </a:t>
            </a:r>
          </a:p>
          <a:p>
            <a:pPr algn="ctr"/>
            <a:r>
              <a:rPr lang="vi-VN" sz="2400" b="1" dirty="0">
                <a:solidFill>
                  <a:srgbClr val="00B050"/>
                </a:solidFill>
              </a:rPr>
              <a:t>S / O  chỉ NGƯỜI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26670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Ex1: I told you about </a:t>
            </a:r>
            <a:r>
              <a:rPr lang="vi-VN" b="1" u="sng" dirty="0"/>
              <a:t>the woman</a:t>
            </a:r>
            <a:r>
              <a:rPr lang="vi-VN" dirty="0"/>
              <a:t>. </a:t>
            </a:r>
            <a:endParaRPr lang="en-US" dirty="0"/>
          </a:p>
        </p:txBody>
      </p:sp>
      <p:sp>
        <p:nvSpPr>
          <p:cNvPr id="17" name="Curved Up Arrow 16"/>
          <p:cNvSpPr/>
          <p:nvPr/>
        </p:nvSpPr>
        <p:spPr>
          <a:xfrm rot="10800000">
            <a:off x="3200400" y="2362200"/>
            <a:ext cx="19050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7400" y="2971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(Dt chỉ NGƯỜI)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14800" y="2971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(S)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32766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           I told you about the </a:t>
            </a:r>
            <a:r>
              <a:rPr lang="vi-VN" b="1" dirty="0"/>
              <a:t>woman</a:t>
            </a:r>
            <a:r>
              <a:rPr lang="vi-VN" dirty="0"/>
              <a:t>   </a:t>
            </a:r>
            <a:r>
              <a:rPr lang="vi-VN" b="1" dirty="0"/>
              <a:t>WHO</a:t>
            </a:r>
            <a:r>
              <a:rPr lang="vi-VN" dirty="0"/>
              <a:t>       </a:t>
            </a:r>
            <a:r>
              <a:rPr lang="vi-VN" b="1" dirty="0"/>
              <a:t>lives</a:t>
            </a:r>
            <a:r>
              <a:rPr lang="vi-VN" dirty="0"/>
              <a:t> next door.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609600" y="3429000"/>
            <a:ext cx="5334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3400" y="40386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dirty="0"/>
          </a:p>
          <a:p>
            <a:r>
              <a:rPr lang="vi-VN" dirty="0"/>
              <a:t>Ex2: </a:t>
            </a:r>
            <a:r>
              <a:rPr lang="vi-VN" b="1" u="sng" dirty="0"/>
              <a:t>The man</a:t>
            </a:r>
            <a:r>
              <a:rPr lang="vi-VN" dirty="0"/>
              <a:t> was a doctor.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09600" y="4648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(Dt chỉ NGƯỜI)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flipV="1">
            <a:off x="4114800" y="4648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(O)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Curved Up Arrow 26"/>
          <p:cNvSpPr/>
          <p:nvPr/>
        </p:nvSpPr>
        <p:spPr>
          <a:xfrm rot="10800000">
            <a:off x="1828800" y="4038600"/>
            <a:ext cx="3429000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400" y="51054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           </a:t>
            </a:r>
            <a:r>
              <a:rPr lang="vi-VN" b="1" dirty="0"/>
              <a:t>The man</a:t>
            </a:r>
            <a:r>
              <a:rPr lang="vi-VN" dirty="0"/>
              <a:t>   </a:t>
            </a:r>
            <a:r>
              <a:rPr lang="vi-VN" b="1" dirty="0"/>
              <a:t>WHOM</a:t>
            </a:r>
            <a:r>
              <a:rPr lang="vi-VN" dirty="0"/>
              <a:t>     </a:t>
            </a:r>
            <a:r>
              <a:rPr lang="vi-VN" b="1" dirty="0"/>
              <a:t>you</a:t>
            </a:r>
            <a:r>
              <a:rPr lang="vi-VN" dirty="0"/>
              <a:t> saw last night       was a doctor.</a:t>
            </a:r>
            <a:endParaRPr lang="en-US" dirty="0"/>
          </a:p>
        </p:txBody>
      </p:sp>
      <p:sp>
        <p:nvSpPr>
          <p:cNvPr id="29" name="Right Arrow 28"/>
          <p:cNvSpPr/>
          <p:nvPr/>
        </p:nvSpPr>
        <p:spPr>
          <a:xfrm>
            <a:off x="685800" y="5257800"/>
            <a:ext cx="533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114800" y="2667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u="sng" dirty="0"/>
              <a:t>She</a:t>
            </a:r>
            <a:r>
              <a:rPr lang="vi-VN" dirty="0"/>
              <a:t> lives next door.</a:t>
            </a:r>
            <a:endParaRPr lang="en-US" dirty="0"/>
          </a:p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581400" y="43434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You saw </a:t>
            </a:r>
            <a:r>
              <a:rPr lang="vi-VN" b="1" u="sng" dirty="0"/>
              <a:t>him</a:t>
            </a:r>
            <a:r>
              <a:rPr lang="vi-VN" dirty="0"/>
              <a:t> last night. 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2819400" y="3581400"/>
          <a:ext cx="31242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r>
                        <a:rPr lang="vi-VN" dirty="0"/>
                        <a:t>NGƯỜI   +  WHO     +    V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1143000" y="5638800"/>
          <a:ext cx="3276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dirty="0">
                          <a:solidFill>
                            <a:schemeClr val="bg1"/>
                          </a:solidFill>
                        </a:rPr>
                        <a:t> NGƯỜI +   WHOM +   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9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7" grpId="0" animBg="1"/>
      <p:bldP spid="19" grpId="0"/>
      <p:bldP spid="20" grpId="0"/>
      <p:bldP spid="21" grpId="0" animBg="1"/>
      <p:bldP spid="26" grpId="0"/>
      <p:bldP spid="27" grpId="0" animBg="1"/>
      <p:bldP spid="28" grpId="0"/>
      <p:bldP spid="29" grpId="0" animBg="1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background PPT\background PPT_files\50fa094559fde7e25dc3c6499e610c5f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B0F0"/>
                </a:solidFill>
              </a:rPr>
              <a:t>3. WHICH ( cái mà</a:t>
            </a:r>
            <a:r>
              <a:rPr lang="vi-VN" sz="2800" dirty="0">
                <a:solidFill>
                  <a:srgbClr val="00B0F0"/>
                </a:solidFill>
              </a:rPr>
              <a:t>) 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304800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vi-VN" sz="2000" b="1" dirty="0">
                <a:solidFill>
                  <a:srgbClr val="00B0F0"/>
                </a:solidFill>
              </a:rPr>
              <a:t>Dùng thay thế cho S/ O chỉ  VẬT</a:t>
            </a:r>
          </a:p>
          <a:p>
            <a:r>
              <a:rPr lang="vi-VN" sz="2000" b="1" dirty="0">
                <a:solidFill>
                  <a:srgbClr val="00B0F0"/>
                </a:solidFill>
              </a:rPr>
              <a:t>- Bổ nghĩa cho cả câu phía trước</a:t>
            </a:r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143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Ex1 : Do you see </a:t>
            </a:r>
            <a:r>
              <a:rPr lang="vi-VN" b="1" u="sng" dirty="0"/>
              <a:t>the cat</a:t>
            </a:r>
            <a:r>
              <a:rPr lang="vi-VN" dirty="0"/>
              <a:t>?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86200" y="11430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u="sng" dirty="0"/>
              <a:t>It</a:t>
            </a:r>
            <a:r>
              <a:rPr lang="vi-VN" dirty="0"/>
              <a:t> is lying on the roof.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2200" y="1447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(Vật)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14478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(S)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18288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     </a:t>
            </a:r>
            <a:r>
              <a:rPr lang="vi-VN" dirty="0">
                <a:solidFill>
                  <a:srgbClr val="7030A0"/>
                </a:solidFill>
              </a:rPr>
              <a:t>Do you see </a:t>
            </a:r>
            <a:r>
              <a:rPr lang="vi-VN" b="1" dirty="0">
                <a:solidFill>
                  <a:srgbClr val="7030A0"/>
                </a:solidFill>
              </a:rPr>
              <a:t>the cat WHICH</a:t>
            </a:r>
            <a:r>
              <a:rPr lang="vi-VN" dirty="0">
                <a:solidFill>
                  <a:srgbClr val="7030A0"/>
                </a:solidFill>
              </a:rPr>
              <a:t> is lying on the roof  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81000" y="1981200"/>
            <a:ext cx="533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2362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Ex 2: </a:t>
            </a:r>
            <a:r>
              <a:rPr lang="vi-VN" b="1" u="sng" dirty="0"/>
              <a:t>The flights </a:t>
            </a:r>
            <a:r>
              <a:rPr lang="vi-VN" dirty="0"/>
              <a:t>were canceled.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62400" y="23622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We were going to take </a:t>
            </a:r>
            <a:r>
              <a:rPr lang="vi-VN" b="1" u="sng" dirty="0"/>
              <a:t>them</a:t>
            </a:r>
            <a:r>
              <a:rPr lang="vi-VN" u="sng" dirty="0"/>
              <a:t>.</a:t>
            </a:r>
            <a:endParaRPr lang="en-US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1066800" y="25908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   </a:t>
            </a:r>
            <a:r>
              <a:rPr lang="vi-VN" dirty="0">
                <a:solidFill>
                  <a:srgbClr val="FF0000"/>
                </a:solidFill>
              </a:rPr>
              <a:t> (</a:t>
            </a:r>
            <a:r>
              <a:rPr lang="vi-VN" b="1" dirty="0">
                <a:solidFill>
                  <a:srgbClr val="FF0000"/>
                </a:solidFill>
              </a:rPr>
              <a:t>Vật)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48400" y="25908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>
                <a:solidFill>
                  <a:srgbClr val="FF0000"/>
                </a:solidFill>
              </a:rPr>
              <a:t>  </a:t>
            </a:r>
            <a:r>
              <a:rPr lang="vi-VN" b="1" dirty="0">
                <a:solidFill>
                  <a:srgbClr val="FF0000"/>
                </a:solidFill>
              </a:rPr>
              <a:t> (O)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381000" y="3200400"/>
            <a:ext cx="533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066800" y="30480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>
                <a:solidFill>
                  <a:srgbClr val="7030A0"/>
                </a:solidFill>
              </a:rPr>
              <a:t>The </a:t>
            </a:r>
            <a:r>
              <a:rPr lang="vi-VN" b="1" dirty="0">
                <a:solidFill>
                  <a:srgbClr val="7030A0"/>
                </a:solidFill>
              </a:rPr>
              <a:t>flights WHICH   </a:t>
            </a:r>
            <a:r>
              <a:rPr lang="vi-VN" dirty="0">
                <a:solidFill>
                  <a:srgbClr val="7030A0"/>
                </a:solidFill>
              </a:rPr>
              <a:t>we were going to take     were canceled.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35052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Ex 3: She can’t come to my birthday party.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105400" y="35052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/>
              <a:t>That makes me sad. </a:t>
            </a:r>
            <a:endParaRPr lang="en-US" b="1" dirty="0"/>
          </a:p>
        </p:txBody>
      </p:sp>
      <p:sp>
        <p:nvSpPr>
          <p:cNvPr id="23" name="Right Arrow 22"/>
          <p:cNvSpPr/>
          <p:nvPr/>
        </p:nvSpPr>
        <p:spPr>
          <a:xfrm>
            <a:off x="381000" y="4267200"/>
            <a:ext cx="533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urved Up Arrow 23"/>
          <p:cNvSpPr/>
          <p:nvPr/>
        </p:nvSpPr>
        <p:spPr>
          <a:xfrm rot="10800000">
            <a:off x="2514600" y="3352800"/>
            <a:ext cx="3352800" cy="2286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43000" y="40386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>
                <a:solidFill>
                  <a:srgbClr val="7030A0"/>
                </a:solidFill>
              </a:rPr>
              <a:t>She can’t come to my birthday party, </a:t>
            </a:r>
            <a:r>
              <a:rPr lang="vi-VN" b="1" dirty="0">
                <a:solidFill>
                  <a:srgbClr val="7030A0"/>
                </a:solidFill>
              </a:rPr>
              <a:t>which makes me sad. </a:t>
            </a:r>
            <a:endParaRPr lang="en-US" b="1" dirty="0">
              <a:solidFill>
                <a:srgbClr val="7030A0"/>
              </a:solidFill>
            </a:endParaRPr>
          </a:p>
          <a:p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609600" y="4724400"/>
          <a:ext cx="77724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 </a:t>
                      </a:r>
                      <a:r>
                        <a:rPr lang="vi-VN" sz="2400" dirty="0"/>
                        <a:t>Vật</a:t>
                      </a:r>
                      <a:r>
                        <a:rPr lang="vi-VN" sz="2400" baseline="0" dirty="0"/>
                        <a:t> +   WHICH    +   (S + V)    /     (V + O)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4" grpId="0"/>
      <p:bldP spid="15" grpId="0"/>
      <p:bldP spid="16" grpId="0"/>
      <p:bldP spid="17" grpId="0"/>
      <p:bldP spid="18" grpId="0" animBg="1"/>
      <p:bldP spid="19" grpId="0"/>
      <p:bldP spid="20" grpId="0"/>
      <p:bldP spid="23" grpId="0" animBg="1"/>
      <p:bldP spid="24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background PPT\52e74fbff1e9a29507c7828f90aad5f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52400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4.            </a:t>
            </a:r>
            <a:r>
              <a:rPr lang="vi-VN" sz="2800" b="1" dirty="0">
                <a:solidFill>
                  <a:srgbClr val="00B050"/>
                </a:solidFill>
              </a:rPr>
              <a:t>THAT </a:t>
            </a:r>
            <a:endParaRPr lang="en-US" sz="2800" b="1" dirty="0">
              <a:solidFill>
                <a:srgbClr val="00B050"/>
              </a:solidFill>
            </a:endParaRPr>
          </a:p>
          <a:p>
            <a:r>
              <a:rPr lang="vi-VN" sz="2800" b="1" dirty="0">
                <a:solidFill>
                  <a:srgbClr val="00B050"/>
                </a:solidFill>
              </a:rPr>
              <a:t>( người mà, cái mà)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2400" y="1524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00B050"/>
                </a:solidFill>
              </a:rPr>
              <a:t>-</a:t>
            </a:r>
            <a:r>
              <a:rPr lang="en-US" sz="2400" b="1" dirty="0" err="1">
                <a:solidFill>
                  <a:srgbClr val="00B050"/>
                </a:solidFill>
              </a:rPr>
              <a:t>Dùng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thay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cho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cả</a:t>
            </a:r>
            <a:r>
              <a:rPr lang="en-US" sz="2000" b="1" dirty="0">
                <a:solidFill>
                  <a:srgbClr val="00B050"/>
                </a:solidFill>
              </a:rPr>
              <a:t> WHO, WHOM, WHICH </a:t>
            </a:r>
          </a:p>
          <a:p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066800"/>
            <a:ext cx="3124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Ex1: She is </a:t>
            </a:r>
            <a:r>
              <a:rPr lang="en-US" b="1" u="sng" dirty="0"/>
              <a:t>the nicest woman</a:t>
            </a:r>
            <a:r>
              <a:rPr lang="en-US" dirty="0"/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9000" y="10668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I’ve ever met </a:t>
            </a:r>
            <a:r>
              <a:rPr lang="en-US" b="1" u="sng" dirty="0"/>
              <a:t>her</a:t>
            </a:r>
            <a:r>
              <a:rPr lang="en-US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1371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(So </a:t>
            </a:r>
            <a:r>
              <a:rPr lang="en-US" b="1" dirty="0" err="1">
                <a:solidFill>
                  <a:srgbClr val="FF0000"/>
                </a:solidFill>
              </a:rPr>
              <a:t>sánh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nhất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57200" y="1828800"/>
            <a:ext cx="457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43000" y="16764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She is </a:t>
            </a:r>
            <a:r>
              <a:rPr lang="en-US" b="1" i="1" dirty="0">
                <a:solidFill>
                  <a:srgbClr val="7030A0"/>
                </a:solidFill>
              </a:rPr>
              <a:t>the nicest woman </a:t>
            </a:r>
            <a:r>
              <a:rPr lang="en-US" b="1" dirty="0">
                <a:solidFill>
                  <a:srgbClr val="7030A0"/>
                </a:solidFill>
              </a:rPr>
              <a:t>THAT  </a:t>
            </a:r>
            <a:r>
              <a:rPr lang="en-US" dirty="0">
                <a:solidFill>
                  <a:srgbClr val="7030A0"/>
                </a:solidFill>
              </a:rPr>
              <a:t>I’ve ever met.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2286000"/>
            <a:ext cx="3657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Ex2: We can see </a:t>
            </a:r>
            <a:r>
              <a:rPr lang="en-US" b="1" u="sng" dirty="0"/>
              <a:t>farmers and cattle</a:t>
            </a:r>
            <a:r>
              <a:rPr lang="en-US" dirty="0"/>
              <a:t>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38600" y="2286000"/>
            <a:ext cx="426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They</a:t>
            </a:r>
            <a:r>
              <a:rPr lang="en-US" dirty="0"/>
              <a:t> are going to the field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05000" y="2590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   (</a:t>
            </a:r>
            <a:r>
              <a:rPr lang="en-US" b="1" dirty="0" err="1">
                <a:solidFill>
                  <a:srgbClr val="FF0000"/>
                </a:solidFill>
              </a:rPr>
              <a:t>Người</a:t>
            </a:r>
            <a:r>
              <a:rPr lang="en-US" b="1" dirty="0">
                <a:solidFill>
                  <a:srgbClr val="FF0000"/>
                </a:solidFill>
              </a:rPr>
              <a:t>  </a:t>
            </a:r>
            <a:r>
              <a:rPr lang="en-US" b="1" dirty="0" err="1">
                <a:solidFill>
                  <a:srgbClr val="FF0000"/>
                </a:solidFill>
              </a:rPr>
              <a:t>và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Vật</a:t>
            </a:r>
            <a:r>
              <a:rPr lang="en-US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381000" y="3124200"/>
            <a:ext cx="457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14400" y="29718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We can see </a:t>
            </a:r>
            <a:r>
              <a:rPr lang="en-US" b="1" i="1" dirty="0">
                <a:solidFill>
                  <a:srgbClr val="7030A0"/>
                </a:solidFill>
              </a:rPr>
              <a:t>farmers and cattle  </a:t>
            </a:r>
            <a:r>
              <a:rPr lang="en-US" b="1" dirty="0">
                <a:solidFill>
                  <a:srgbClr val="7030A0"/>
                </a:solidFill>
              </a:rPr>
              <a:t>THAT </a:t>
            </a:r>
            <a:r>
              <a:rPr lang="en-US" dirty="0">
                <a:solidFill>
                  <a:srgbClr val="7030A0"/>
                </a:solidFill>
              </a:rPr>
              <a:t>are going to the field.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" y="3581400"/>
            <a:ext cx="2667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Ex3: He just said </a:t>
            </a:r>
            <a:r>
              <a:rPr lang="en-US" b="1" u="sng" dirty="0"/>
              <a:t>anything</a:t>
            </a:r>
            <a:r>
              <a:rPr lang="en-US" dirty="0"/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52800" y="3581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It</a:t>
            </a:r>
            <a:r>
              <a:rPr lang="en-US" dirty="0"/>
              <a:t> came to his head.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71600" y="3886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Đại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định</a:t>
            </a:r>
            <a:r>
              <a:rPr lang="en-US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457200" y="4419600"/>
            <a:ext cx="457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90600" y="42672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He just said </a:t>
            </a:r>
            <a:r>
              <a:rPr lang="en-US" b="1" i="1" dirty="0">
                <a:solidFill>
                  <a:srgbClr val="7030A0"/>
                </a:solidFill>
              </a:rPr>
              <a:t>anything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THAT</a:t>
            </a:r>
            <a:r>
              <a:rPr lang="en-US" dirty="0">
                <a:solidFill>
                  <a:srgbClr val="7030A0"/>
                </a:solidFill>
              </a:rPr>
              <a:t> came to his head.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7200" y="48006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Ex4: She is the </a:t>
            </a:r>
            <a:r>
              <a:rPr lang="en-US" b="1" u="sng" dirty="0"/>
              <a:t>only</a:t>
            </a:r>
            <a:r>
              <a:rPr lang="en-US" dirty="0"/>
              <a:t> person.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05200" y="4800600"/>
            <a:ext cx="3810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She</a:t>
            </a:r>
            <a:r>
              <a:rPr lang="en-US" dirty="0"/>
              <a:t> can help us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71600" y="5105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(Dt </a:t>
            </a:r>
            <a:r>
              <a:rPr lang="en-US" b="1" dirty="0" err="1">
                <a:solidFill>
                  <a:srgbClr val="FF0000"/>
                </a:solidFill>
              </a:rPr>
              <a:t>có</a:t>
            </a:r>
            <a:r>
              <a:rPr lang="en-US" b="1" dirty="0">
                <a:solidFill>
                  <a:srgbClr val="FF0000"/>
                </a:solidFill>
              </a:rPr>
              <a:t> ONLY)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457200" y="5715000"/>
            <a:ext cx="457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219200" y="55626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She is the </a:t>
            </a:r>
            <a:r>
              <a:rPr lang="en-US" b="1" i="1" dirty="0">
                <a:solidFill>
                  <a:srgbClr val="7030A0"/>
                </a:solidFill>
              </a:rPr>
              <a:t>only</a:t>
            </a:r>
            <a:r>
              <a:rPr lang="en-US" dirty="0">
                <a:solidFill>
                  <a:srgbClr val="7030A0"/>
                </a:solidFill>
              </a:rPr>
              <a:t> person </a:t>
            </a:r>
            <a:r>
              <a:rPr lang="en-US" b="1" dirty="0">
                <a:solidFill>
                  <a:srgbClr val="7030A0"/>
                </a:solidFill>
              </a:rPr>
              <a:t>THAT</a:t>
            </a:r>
            <a:r>
              <a:rPr lang="en-US" dirty="0">
                <a:solidFill>
                  <a:srgbClr val="7030A0"/>
                </a:solidFill>
              </a:rPr>
              <a:t> can help us.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0" y="533400"/>
            <a:ext cx="533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 </a:t>
            </a:r>
            <a:r>
              <a:rPr lang="vi-VN" sz="2200" dirty="0"/>
              <a:t> </a:t>
            </a:r>
            <a:r>
              <a:rPr lang="en-US" sz="2200" b="1" dirty="0">
                <a:solidFill>
                  <a:srgbClr val="00B050"/>
                </a:solidFill>
              </a:rPr>
              <a:t>- </a:t>
            </a:r>
            <a:r>
              <a:rPr lang="en-US" sz="2200" b="1" dirty="0" err="1">
                <a:solidFill>
                  <a:srgbClr val="00B050"/>
                </a:solidFill>
              </a:rPr>
              <a:t>Bắt</a:t>
            </a:r>
            <a:r>
              <a:rPr lang="en-US" sz="2200" b="1" dirty="0">
                <a:solidFill>
                  <a:srgbClr val="00B050"/>
                </a:solidFill>
              </a:rPr>
              <a:t> </a:t>
            </a:r>
            <a:r>
              <a:rPr lang="en-US" sz="2200" b="1" dirty="0" err="1">
                <a:solidFill>
                  <a:srgbClr val="00B050"/>
                </a:solidFill>
              </a:rPr>
              <a:t>buộc</a:t>
            </a:r>
            <a:r>
              <a:rPr lang="en-US" sz="2200" b="1" dirty="0">
                <a:solidFill>
                  <a:srgbClr val="00B050"/>
                </a:solidFill>
              </a:rPr>
              <a:t> </a:t>
            </a:r>
            <a:r>
              <a:rPr lang="en-US" sz="2200" b="1" dirty="0" err="1">
                <a:solidFill>
                  <a:srgbClr val="00B050"/>
                </a:solidFill>
              </a:rPr>
              <a:t>dùng</a:t>
            </a:r>
            <a:r>
              <a:rPr lang="en-US" sz="2200" b="1" dirty="0">
                <a:solidFill>
                  <a:srgbClr val="00B050"/>
                </a:solidFill>
              </a:rPr>
              <a:t> </a:t>
            </a:r>
            <a:r>
              <a:rPr lang="en-US" sz="2200" b="1" dirty="0" err="1">
                <a:solidFill>
                  <a:srgbClr val="00B050"/>
                </a:solidFill>
              </a:rPr>
              <a:t>trong</a:t>
            </a:r>
            <a:r>
              <a:rPr lang="en-US" sz="2200" b="1" dirty="0">
                <a:solidFill>
                  <a:srgbClr val="00B050"/>
                </a:solidFill>
              </a:rPr>
              <a:t> </a:t>
            </a:r>
            <a:r>
              <a:rPr lang="en-US" sz="2200" b="1" dirty="0" err="1">
                <a:solidFill>
                  <a:srgbClr val="00B050"/>
                </a:solidFill>
              </a:rPr>
              <a:t>một</a:t>
            </a:r>
            <a:r>
              <a:rPr lang="en-US" sz="2200" b="1" dirty="0">
                <a:solidFill>
                  <a:srgbClr val="00B050"/>
                </a:solidFill>
              </a:rPr>
              <a:t> </a:t>
            </a:r>
            <a:r>
              <a:rPr lang="en-US" sz="2200" b="1" dirty="0" err="1">
                <a:solidFill>
                  <a:srgbClr val="00B050"/>
                </a:solidFill>
              </a:rPr>
              <a:t>số</a:t>
            </a:r>
            <a:r>
              <a:rPr lang="en-US" sz="2200" b="1" dirty="0">
                <a:solidFill>
                  <a:srgbClr val="00B050"/>
                </a:solidFill>
              </a:rPr>
              <a:t> </a:t>
            </a:r>
            <a:r>
              <a:rPr lang="en-US" sz="2200" b="1" dirty="0" err="1">
                <a:solidFill>
                  <a:srgbClr val="00B050"/>
                </a:solidFill>
              </a:rPr>
              <a:t>trường</a:t>
            </a:r>
            <a:r>
              <a:rPr lang="en-US" sz="2200" b="1" dirty="0">
                <a:solidFill>
                  <a:srgbClr val="00B050"/>
                </a:solidFill>
              </a:rPr>
              <a:t> </a:t>
            </a:r>
            <a:r>
              <a:rPr lang="en-US" sz="2200" b="1" dirty="0" err="1">
                <a:solidFill>
                  <a:srgbClr val="00B050"/>
                </a:solidFill>
              </a:rPr>
              <a:t>hợp</a:t>
            </a:r>
            <a:endParaRPr lang="en-US" sz="2200" b="1" dirty="0">
              <a:solidFill>
                <a:srgbClr val="00B050"/>
              </a:solidFill>
            </a:endParaRPr>
          </a:p>
        </p:txBody>
      </p:sp>
      <p:sp>
        <p:nvSpPr>
          <p:cNvPr id="28" name="Left Brace 27"/>
          <p:cNvSpPr/>
          <p:nvPr/>
        </p:nvSpPr>
        <p:spPr>
          <a:xfrm>
            <a:off x="3886200" y="228600"/>
            <a:ext cx="45719" cy="762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3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8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/>
      <p:bldP spid="12" grpId="0"/>
      <p:bldP spid="14" grpId="0" animBg="1"/>
      <p:bldP spid="17" grpId="0"/>
      <p:bldP spid="19" grpId="0" animBg="1"/>
      <p:bldP spid="21" grpId="0"/>
      <p:bldP spid="22" grpId="0"/>
      <p:bldP spid="24" grpId="0" animBg="1"/>
      <p:bldP spid="25" grpId="0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background PPT\e6e4335dfeee2fe74f5a5eba01e3abef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2286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Bắt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buộc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dùng</a:t>
            </a:r>
            <a:r>
              <a:rPr lang="en-US" sz="3200" b="1" dirty="0">
                <a:solidFill>
                  <a:srgbClr val="FF0000"/>
                </a:solidFill>
              </a:rPr>
              <a:t> THAT </a:t>
            </a:r>
            <a:r>
              <a:rPr lang="en-US" sz="3200" b="1" dirty="0" err="1">
                <a:solidFill>
                  <a:srgbClr val="FF0000"/>
                </a:solidFill>
              </a:rPr>
              <a:t>khi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danh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từ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cần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bổ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nghĩa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có</a:t>
            </a:r>
            <a:r>
              <a:rPr lang="en-US" sz="3200" b="1" dirty="0">
                <a:solidFill>
                  <a:srgbClr val="FF0000"/>
                </a:solidFill>
              </a:rPr>
              <a:t>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9655" y="845702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1. So </a:t>
            </a:r>
            <a:r>
              <a:rPr lang="en-US" sz="2000" b="1" dirty="0" err="1"/>
              <a:t>sánh</a:t>
            </a:r>
            <a:r>
              <a:rPr lang="en-US" sz="2000" b="1" dirty="0"/>
              <a:t> </a:t>
            </a:r>
            <a:r>
              <a:rPr lang="en-US" sz="2000" b="1" dirty="0" err="1"/>
              <a:t>nhất</a:t>
            </a:r>
            <a:r>
              <a:rPr lang="en-US" sz="2000" b="1" dirty="0"/>
              <a:t>  (  the …..</a:t>
            </a:r>
            <a:r>
              <a:rPr lang="en-US" sz="2000" b="1" dirty="0" err="1"/>
              <a:t>est</a:t>
            </a:r>
            <a:r>
              <a:rPr lang="en-US" sz="2000" b="1" dirty="0"/>
              <a:t>,   the most…)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137160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   </a:t>
            </a:r>
            <a:r>
              <a:rPr lang="en-US" sz="2000" b="1" dirty="0"/>
              <a:t>2. </a:t>
            </a:r>
            <a:r>
              <a:rPr lang="en-US" sz="2000" b="1" dirty="0" err="1"/>
              <a:t>Có</a:t>
            </a:r>
            <a:r>
              <a:rPr lang="en-US" sz="2000" b="1" dirty="0"/>
              <a:t> </a:t>
            </a:r>
            <a:r>
              <a:rPr lang="en-US" sz="2000" b="1" dirty="0" err="1"/>
              <a:t>cả</a:t>
            </a:r>
            <a:r>
              <a:rPr lang="en-US" sz="2000" b="1" dirty="0"/>
              <a:t> </a:t>
            </a:r>
            <a:r>
              <a:rPr lang="en-US" sz="2000" b="1" dirty="0" err="1"/>
              <a:t>người</a:t>
            </a:r>
            <a:r>
              <a:rPr lang="en-US" sz="2000" b="1" dirty="0"/>
              <a:t> </a:t>
            </a:r>
            <a:r>
              <a:rPr lang="en-US" sz="2000" b="1" dirty="0" err="1"/>
              <a:t>và</a:t>
            </a:r>
            <a:r>
              <a:rPr lang="en-US" sz="2000" b="1" dirty="0"/>
              <a:t> </a:t>
            </a:r>
            <a:r>
              <a:rPr lang="en-US" sz="2000" b="1" dirty="0" err="1"/>
              <a:t>vật</a:t>
            </a:r>
            <a:r>
              <a:rPr lang="en-US" sz="2000" b="1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19050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3. </a:t>
            </a:r>
            <a:r>
              <a:rPr lang="en-US" sz="2000" b="1" u="sng" dirty="0" err="1"/>
              <a:t>Đại</a:t>
            </a:r>
            <a:r>
              <a:rPr lang="en-US" sz="2000" b="1" u="sng" dirty="0"/>
              <a:t> </a:t>
            </a:r>
            <a:r>
              <a:rPr lang="en-US" sz="2000" b="1" u="sng" dirty="0" err="1"/>
              <a:t>từ</a:t>
            </a:r>
            <a:r>
              <a:rPr lang="en-US" sz="2000" b="1" u="sng" dirty="0"/>
              <a:t> </a:t>
            </a:r>
            <a:r>
              <a:rPr lang="en-US" sz="2000" b="1" u="sng" dirty="0" err="1"/>
              <a:t>bất</a:t>
            </a:r>
            <a:r>
              <a:rPr lang="en-US" sz="2000" b="1" u="sng" dirty="0"/>
              <a:t> </a:t>
            </a:r>
            <a:r>
              <a:rPr lang="en-US" sz="2000" b="1" u="sng" dirty="0" err="1"/>
              <a:t>định</a:t>
            </a:r>
            <a:r>
              <a:rPr lang="en-US" sz="2000" b="1" u="sng" dirty="0"/>
              <a:t> </a:t>
            </a:r>
            <a:r>
              <a:rPr lang="en-US" sz="2000" b="1" dirty="0"/>
              <a:t>: nothing, anything, something, everything, thing, nobody, anybody, somebody,  no one,</a:t>
            </a:r>
            <a:r>
              <a:rPr lang="vi-VN" sz="2000" b="1" dirty="0"/>
              <a:t> </a:t>
            </a:r>
            <a:r>
              <a:rPr lang="en-US" sz="2000" b="1" dirty="0"/>
              <a:t>someone, anyone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281940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4. Only , all, some,  none, little, much, more, the first, the last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" y="32766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Không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được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dùng</a:t>
            </a:r>
            <a:r>
              <a:rPr lang="en-US" sz="3200" b="1" dirty="0">
                <a:solidFill>
                  <a:srgbClr val="FF0000"/>
                </a:solidFill>
              </a:rPr>
              <a:t> THAT </a:t>
            </a:r>
            <a:r>
              <a:rPr lang="en-US" sz="3200" b="1" dirty="0" err="1">
                <a:solidFill>
                  <a:srgbClr val="FF0000"/>
                </a:solidFill>
              </a:rPr>
              <a:t>khi</a:t>
            </a:r>
            <a:r>
              <a:rPr lang="en-US" sz="3200" b="1" dirty="0">
                <a:solidFill>
                  <a:srgbClr val="FF0000"/>
                </a:solidFill>
              </a:rPr>
              <a:t> 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381000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1. </a:t>
            </a:r>
            <a:r>
              <a:rPr lang="en-US" sz="2000" b="1" dirty="0" err="1"/>
              <a:t>Sau</a:t>
            </a:r>
            <a:r>
              <a:rPr lang="en-US" sz="2000" b="1" dirty="0"/>
              <a:t> </a:t>
            </a:r>
            <a:r>
              <a:rPr lang="en-US" sz="2000" b="1" dirty="0" err="1"/>
              <a:t>dấu</a:t>
            </a:r>
            <a:r>
              <a:rPr lang="en-US" sz="2000" b="1" dirty="0"/>
              <a:t> </a:t>
            </a:r>
            <a:r>
              <a:rPr lang="en-US" sz="2000" b="1" dirty="0" err="1"/>
              <a:t>phẩy</a:t>
            </a:r>
            <a:r>
              <a:rPr lang="en-US" sz="2000" b="1" dirty="0"/>
              <a:t> ( Non-defining clause)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38400" y="4267200"/>
            <a:ext cx="784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  2. </a:t>
            </a:r>
            <a:r>
              <a:rPr lang="en-US" sz="2000" b="1" dirty="0" err="1"/>
              <a:t>Sau</a:t>
            </a:r>
            <a:r>
              <a:rPr lang="en-US" sz="2000" b="1" dirty="0"/>
              <a:t> </a:t>
            </a:r>
            <a:r>
              <a:rPr lang="en-US" sz="2000" b="1" dirty="0" err="1"/>
              <a:t>giới</a:t>
            </a:r>
            <a:r>
              <a:rPr lang="en-US" sz="2000" b="1" dirty="0"/>
              <a:t> </a:t>
            </a:r>
            <a:r>
              <a:rPr lang="en-US" sz="2000" b="1" dirty="0" err="1"/>
              <a:t>từ</a:t>
            </a:r>
            <a:r>
              <a:rPr lang="en-US" sz="2000" b="1" dirty="0"/>
              <a:t> </a:t>
            </a:r>
          </a:p>
        </p:txBody>
      </p:sp>
      <p:sp>
        <p:nvSpPr>
          <p:cNvPr id="2" name="Arrow: Right 1">
            <a:hlinkClick r:id="" action="ppaction://noaction"/>
            <a:extLst>
              <a:ext uri="{FF2B5EF4-FFF2-40B4-BE49-F238E27FC236}">
                <a16:creationId xmlns:a16="http://schemas.microsoft.com/office/drawing/2014/main" id="{04B51D2C-645F-4C78-B652-B646424FA066}"/>
              </a:ext>
            </a:extLst>
          </p:cNvPr>
          <p:cNvSpPr/>
          <p:nvPr/>
        </p:nvSpPr>
        <p:spPr>
          <a:xfrm>
            <a:off x="7162800" y="4419600"/>
            <a:ext cx="533400" cy="2477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8036B-E2E2-4A59-B384-C94C48A69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6400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I. Fill in the blanks with WHO, WHOM,  WHICH or THAT:</a:t>
            </a:r>
          </a:p>
          <a:p>
            <a:pPr marL="0" indent="0">
              <a:buNone/>
            </a:pPr>
            <a:r>
              <a:rPr lang="en-US" dirty="0"/>
              <a:t>1. The men _______ lives next-door are English.</a:t>
            </a:r>
          </a:p>
          <a:p>
            <a:pPr marL="0" indent="0">
              <a:buNone/>
            </a:pPr>
            <a:r>
              <a:rPr lang="en-US" dirty="0"/>
              <a:t>2. The dictionary _______ you gave me is very good.</a:t>
            </a:r>
          </a:p>
          <a:p>
            <a:pPr marL="0" indent="0">
              <a:buNone/>
            </a:pPr>
            <a:r>
              <a:rPr lang="en-US" dirty="0"/>
              <a:t>3. Do you know the girls _______ are standing outside the church?</a:t>
            </a:r>
          </a:p>
          <a:p>
            <a:pPr marL="0" indent="0">
              <a:buNone/>
            </a:pPr>
            <a:r>
              <a:rPr lang="en-US" dirty="0"/>
              <a:t>4. The police are looking for the thieve _______ got into my house last night.</a:t>
            </a:r>
          </a:p>
          <a:p>
            <a:pPr marL="0" indent="0">
              <a:buNone/>
            </a:pPr>
            <a:r>
              <a:rPr lang="en-US" dirty="0"/>
              <a:t>5. The best chocolate _______ you like comes from the United States.</a:t>
            </a:r>
          </a:p>
          <a:p>
            <a:pPr marL="0" indent="0">
              <a:buNone/>
            </a:pPr>
            <a:r>
              <a:rPr lang="en-US" dirty="0"/>
              <a:t>6. I have lost the necklace _______ my mother gave me on my birthday.</a:t>
            </a:r>
          </a:p>
          <a:p>
            <a:pPr marL="0" indent="0">
              <a:buNone/>
            </a:pPr>
            <a:r>
              <a:rPr lang="en-US" dirty="0"/>
              <a:t>7. A burglar is someone _______ breaks into a house and steals things.</a:t>
            </a:r>
          </a:p>
          <a:p>
            <a:pPr marL="0" indent="0">
              <a:buNone/>
            </a:pPr>
            <a:r>
              <a:rPr lang="en-US" dirty="0"/>
              <a:t>8. Buses _______ go to the airport run every half hour.</a:t>
            </a:r>
          </a:p>
          <a:p>
            <a:pPr marL="0" indent="0">
              <a:buNone/>
            </a:pPr>
            <a:r>
              <a:rPr lang="en-US" dirty="0"/>
              <a:t>9. I can't find the key _______ opens this door.</a:t>
            </a:r>
          </a:p>
          <a:p>
            <a:pPr marL="0" indent="0">
              <a:buNone/>
            </a:pPr>
            <a:r>
              <a:rPr lang="en-US" dirty="0"/>
              <a:t>10. I gave you a book _______ had many pictures.</a:t>
            </a:r>
          </a:p>
          <a:p>
            <a:pPr marL="0" indent="0">
              <a:buNone/>
            </a:pPr>
            <a:r>
              <a:rPr lang="en-US" dirty="0"/>
              <a:t>11. I don't like the boy _______ Sue is going out with.</a:t>
            </a:r>
          </a:p>
          <a:p>
            <a:pPr marL="0" indent="0">
              <a:buNone/>
            </a:pPr>
            <a:r>
              <a:rPr lang="en-US" dirty="0"/>
              <a:t>12. Did you see the beautiful dress _______ she wore yesterday.</a:t>
            </a:r>
          </a:p>
          <a:p>
            <a:pPr marL="0" indent="0">
              <a:buNone/>
            </a:pPr>
            <a:r>
              <a:rPr lang="en-US" dirty="0"/>
              <a:t>13. The man _______ she is going to marry is very rich.</a:t>
            </a:r>
          </a:p>
          <a:p>
            <a:pPr marL="0" indent="0">
              <a:buNone/>
            </a:pPr>
            <a:r>
              <a:rPr lang="en-US" dirty="0"/>
              <a:t>14. This is the only bank _______ was robbed yesterday.</a:t>
            </a:r>
          </a:p>
          <a:p>
            <a:pPr marL="0" indent="0">
              <a:buNone/>
            </a:pPr>
            <a:r>
              <a:rPr lang="en-US" dirty="0"/>
              <a:t>15. He wore a mask _______ made him look like Mickey Mouse.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CFDD4D-F8B4-4DC2-A0E9-73D3B0B567C3}"/>
              </a:ext>
            </a:extLst>
          </p:cNvPr>
          <p:cNvSpPr txBox="1"/>
          <p:nvPr/>
        </p:nvSpPr>
        <p:spPr>
          <a:xfrm>
            <a:off x="1981200" y="3810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4418A-E8BE-4807-9D2E-ED4E97CDE069}"/>
              </a:ext>
            </a:extLst>
          </p:cNvPr>
          <p:cNvSpPr txBox="1"/>
          <p:nvPr/>
        </p:nvSpPr>
        <p:spPr>
          <a:xfrm>
            <a:off x="2590800" y="750332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which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BD11FE-5270-4814-BDF6-185850C12B48}"/>
              </a:ext>
            </a:extLst>
          </p:cNvPr>
          <p:cNvSpPr txBox="1"/>
          <p:nvPr/>
        </p:nvSpPr>
        <p:spPr>
          <a:xfrm>
            <a:off x="3539197" y="1060518"/>
            <a:ext cx="714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AC382E-F051-4692-9FC4-60A89D87183C}"/>
              </a:ext>
            </a:extLst>
          </p:cNvPr>
          <p:cNvSpPr txBox="1"/>
          <p:nvPr/>
        </p:nvSpPr>
        <p:spPr>
          <a:xfrm>
            <a:off x="5200796" y="1430081"/>
            <a:ext cx="846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036A8C-213E-49F1-8FAB-A84FAD041F07}"/>
              </a:ext>
            </a:extLst>
          </p:cNvPr>
          <p:cNvSpPr txBox="1"/>
          <p:nvPr/>
        </p:nvSpPr>
        <p:spPr>
          <a:xfrm>
            <a:off x="3164350" y="2011209"/>
            <a:ext cx="973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that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EB2938-5753-4569-A998-370F5CD499A9}"/>
              </a:ext>
            </a:extLst>
          </p:cNvPr>
          <p:cNvSpPr txBox="1"/>
          <p:nvPr/>
        </p:nvSpPr>
        <p:spPr>
          <a:xfrm>
            <a:off x="3539197" y="2327865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which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C80F34-8965-4D6C-B4F2-9B4B13619562}"/>
              </a:ext>
            </a:extLst>
          </p:cNvPr>
          <p:cNvSpPr txBox="1"/>
          <p:nvPr/>
        </p:nvSpPr>
        <p:spPr>
          <a:xfrm>
            <a:off x="3361297" y="2923625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that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44BDC3-0B48-4CE5-8FA1-6AD6E02D963E}"/>
              </a:ext>
            </a:extLst>
          </p:cNvPr>
          <p:cNvSpPr txBox="1"/>
          <p:nvPr/>
        </p:nvSpPr>
        <p:spPr>
          <a:xfrm>
            <a:off x="1518725" y="3292957"/>
            <a:ext cx="1126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which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7DFA4C-9C6C-427E-9272-7B120CD43AC5}"/>
              </a:ext>
            </a:extLst>
          </p:cNvPr>
          <p:cNvSpPr txBox="1"/>
          <p:nvPr/>
        </p:nvSpPr>
        <p:spPr>
          <a:xfrm>
            <a:off x="2935749" y="3635986"/>
            <a:ext cx="1430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which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80FCD-3BCB-4C5F-9688-60626ABC3876}"/>
              </a:ext>
            </a:extLst>
          </p:cNvPr>
          <p:cNvSpPr txBox="1"/>
          <p:nvPr/>
        </p:nvSpPr>
        <p:spPr>
          <a:xfrm>
            <a:off x="2957438" y="3976943"/>
            <a:ext cx="1296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which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AEADC8-05BF-4981-B025-A081D98DB4B1}"/>
              </a:ext>
            </a:extLst>
          </p:cNvPr>
          <p:cNvSpPr txBox="1"/>
          <p:nvPr/>
        </p:nvSpPr>
        <p:spPr>
          <a:xfrm>
            <a:off x="3149696" y="4295866"/>
            <a:ext cx="1126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whom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10EE06-59E0-403B-B299-A3229D2313B2}"/>
              </a:ext>
            </a:extLst>
          </p:cNvPr>
          <p:cNvSpPr txBox="1"/>
          <p:nvPr/>
        </p:nvSpPr>
        <p:spPr>
          <a:xfrm>
            <a:off x="4718244" y="4630343"/>
            <a:ext cx="965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which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BC0E9A-C2D2-4B81-99A4-0109445E7D17}"/>
              </a:ext>
            </a:extLst>
          </p:cNvPr>
          <p:cNvSpPr txBox="1"/>
          <p:nvPr/>
        </p:nvSpPr>
        <p:spPr>
          <a:xfrm>
            <a:off x="2009042" y="495331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whom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DA7CCD-ADED-4A32-BB74-48DDD23B58DD}"/>
              </a:ext>
            </a:extLst>
          </p:cNvPr>
          <p:cNvSpPr txBox="1"/>
          <p:nvPr/>
        </p:nvSpPr>
        <p:spPr>
          <a:xfrm>
            <a:off x="3305908" y="5331654"/>
            <a:ext cx="1494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that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FE0B482-D2FA-4DA6-860F-37D97A12CC55}"/>
              </a:ext>
            </a:extLst>
          </p:cNvPr>
          <p:cNvSpPr txBox="1"/>
          <p:nvPr/>
        </p:nvSpPr>
        <p:spPr>
          <a:xfrm>
            <a:off x="2862190" y="5631052"/>
            <a:ext cx="1252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which</a:t>
            </a:r>
          </a:p>
        </p:txBody>
      </p:sp>
    </p:spTree>
    <p:extLst>
      <p:ext uri="{BB962C8B-B14F-4D97-AF65-F5344CB8AC3E}">
        <p14:creationId xmlns:p14="http://schemas.microsoft.com/office/powerpoint/2010/main" val="217372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1372</Words>
  <Application>Microsoft Office PowerPoint</Application>
  <PresentationFormat>On-screen Show (4:3)</PresentationFormat>
  <Paragraphs>195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Sự khác nhau giữa Defining và  Non-defining Relative Clause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</dc:creator>
  <cp:lastModifiedBy>phoenixpham2016@outlook.com</cp:lastModifiedBy>
  <cp:revision>106</cp:revision>
  <dcterms:created xsi:type="dcterms:W3CDTF">2020-04-20T15:11:45Z</dcterms:created>
  <dcterms:modified xsi:type="dcterms:W3CDTF">2022-06-22T05:05:13Z</dcterms:modified>
</cp:coreProperties>
</file>